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5"/>
    <p:sldId id="257" r:id="rId4"/>
    <p:sldId id="258" r:id="rId3"/>
    <p:sldId id="259" r:id="rId2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4.xml"/><Relationship Id="rId3" Type="http://schemas.openxmlformats.org/officeDocument/2006/relationships/slide" Target="slides/slide3.xml"/><Relationship Id="rId4" Type="http://schemas.openxmlformats.org/officeDocument/2006/relationships/slide" Target="slides/slide2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5" name="Title 1"/>
          <p:cNvSpPr>
            <a:spLocks noGrp="1"/>
          </p:cNvSpPr>
          <p:nvPr>
            <p:ph type="ctrTitle"/>
          </p:nvPr>
        </p:nvSpPr>
        <p:spPr>
          <a:xfrm>
            <a:off x="304800" y="1879600"/>
            <a:ext cx="9080500" cy="4749800"/>
          </a:xfrm>
        </p:spPr>
        <p:txBody>
          <a:bodyPr/>
          <a:lstStyle/>
          <a:p>
            <a:r>
              <a:rPr lang="en-US" sz="3600" b="true">
                <a:solidFill>
                  <a:srgbClr val="003CD3"/>
                </a:solidFill>
                <a:latin typeface="Frutiger for ZKB Light"/>
              </a:rPr>
            </a:r>
          </a:p>
        </p:txBody>
      </p:sp>
      <p:sp>
        <p:nvSpPr>
          <p:cNvPr id="10006" name="Subtitle 2"/>
          <p:cNvSpPr>
            <a:spLocks noGrp="1"/>
          </p:cNvSpPr>
          <p:nvPr>
            <p:ph type="subTitle" idx="1"/>
          </p:nvPr>
        </p:nvSpPr>
        <p:spPr>
          <a:xfrm>
            <a:off x="304800" y="292100"/>
            <a:ext cx="9080500" cy="25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400" b="false">
                <a:solidFill>
                  <a:srgbClr val="003CD3"/>
                </a:solidFill>
                <a:latin typeface="Frutiger for ZKB Light"/>
              </a:rPr>
            </a:r>
          </a:p>
        </p:txBody>
      </p:sp>
      <p:sp>
        <p:nvSpPr>
          <p:cNvPr id="100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01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03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true">
                <a:solidFill>
                  <a:srgbClr val="003CD3"/>
                </a:solidFill>
                <a:latin typeface="Frutiger for ZKB Light"/>
              </a:rPr>
            </a:r>
          </a:p>
        </p:txBody>
      </p:sp>
      <p:sp>
        <p:nvSpPr>
          <p:cNvPr id="100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false">
                <a:solidFill>
                  <a:srgbClr val="000000"/>
                </a:solidFill>
                <a:latin typeface="Frutiger for ZKB Light"/>
              </a:rPr>
            </a:r>
          </a:p>
        </p:txBody>
      </p:sp>
      <p:sp>
        <p:nvSpPr>
          <p:cNvPr id="100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900" b="false">
                <a:solidFill>
                  <a:srgbClr val="003CD3"/>
                </a:solidFill>
                <a:latin typeface="Frutiger for ZKB Light"/>
              </a:rPr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6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4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4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4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5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true">
                <a:solidFill>
                  <a:srgbClr val="003CD3"/>
                </a:solidFill>
                <a:latin typeface="Frutiger for ZKB Light"/>
              </a:rPr>
            </a:r>
          </a:p>
        </p:txBody>
      </p:sp>
      <p:sp>
        <p:nvSpPr>
          <p:cNvPr id="10052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879600"/>
            <a:ext cx="4826000" cy="4749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r>
              <a:rPr lang="en-US" sz="1800" b="false">
                <a:solidFill>
                  <a:srgbClr val="000000"/>
                </a:solidFill>
                <a:latin typeface="Frutiger for ZKB Light"/>
              </a:rPr>
            </a:r>
          </a:p>
        </p:txBody>
      </p:sp>
      <p:sp>
        <p:nvSpPr>
          <p:cNvPr id="10053" name="Content Placeholder 3"/>
          <p:cNvSpPr>
            <a:spLocks noGrp="1"/>
          </p:cNvSpPr>
          <p:nvPr>
            <p:ph sz="half" idx="2"/>
          </p:nvPr>
        </p:nvSpPr>
        <p:spPr>
          <a:xfrm>
            <a:off x="5664200" y="1879600"/>
            <a:ext cx="4826000" cy="4749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r>
              <a:rPr lang="en-US" sz="1800" b="false">
                <a:solidFill>
                  <a:srgbClr val="000000"/>
                </a:solidFill>
                <a:latin typeface="Frutiger for ZKB Light"/>
              </a:rPr>
            </a:r>
          </a:p>
        </p:txBody>
      </p:sp>
      <p:sp>
        <p:nvSpPr>
          <p:cNvPr id="1005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5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900" b="false">
                <a:solidFill>
                  <a:srgbClr val="003CD3"/>
                </a:solidFill>
                <a:latin typeface="Frutiger for ZKB Light"/>
              </a:rPr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1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22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23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25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2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2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2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04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4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3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3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7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58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59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0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011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100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0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0" name="Title Placeholder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001" name="Text Placeholder 2"/>
          <p:cNvSpPr>
            <a:spLocks noGrp="1"/>
          </p:cNvSpPr>
          <p:nvPr>
            <p:ph type="body" idx="1"/>
          </p:nvPr>
        </p:nvSpPr>
        <p:spPr>
          <a:xfrm>
            <a:off x="304800" y="1879600"/>
            <a:ext cx="101854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0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1000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00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794500"/>
            <a:ext cx="12700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879600"/>
            <a:ext cx="9080500" cy="4749800"/>
          </a:xfrm>
        </p:spPr>
        <p:txBody>
          <a:bodyPr/>
          <a:lstStyle/>
          <a:p>
            <a:pPr>
              <a:defRPr sz="3600" b="1">
                <a:solidFill>
                  <a:srgbClr val="003CD3"/>
                </a:solidFill>
                <a:latin typeface="Frutiger for ZKB Light"/>
              </a:defRPr>
            </a:pPr>
            <a:r>
              <a:t>Software-Entwicklung mit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92100"/>
            <a:ext cx="9080500" cy="863600"/>
          </a:xfrm>
        </p:spPr>
        <p:txBody>
          <a:bodyPr/>
          <a:lstStyle/>
          <a:p>
            <a:pPr>
              <a:defRPr sz="1400">
                <a:solidFill>
                  <a:srgbClr val="003CD3"/>
                </a:solidFill>
                <a:latin typeface="Frutiger for ZKB Light"/>
              </a:defRPr>
            </a:pPr>
            <a:r>
              <a:t>Von Idee zu Code, Tests, QA und Doku – mit Junie AI &amp; ChatGPT</a:t>
            </a:r>
          </a:p>
          <a:p>
            <a:r>
              <a:t>Jürg Good · 19.1.2026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AI Toolset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Junie AI (JetBrains)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Code-Generierung, Refactoring, Tests direkt in IntelliJ/Android Studio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ChatGPT (OpenAI)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UX-Design, Architektur-Reviews, Konzeptarbeit, Formulierungen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IDE-Integration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Kontext aus Projektstruktur, Imports, Tests, Build-Logs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Vorgehen: Design &amp; Umsetzung mit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1. </a:t>
            </a:r>
            <a:r>
              <a:rPr b="1" sz="2200">
                <a:latin typeface="Frutiger for ZKB Light"/>
              </a:rPr>
              <a:t>Kontext + Ziel</a:t>
            </a:r>
            <a:r>
              <a:rPr sz="2200">
                <a:latin typeface="Frutiger for ZKB Light"/>
              </a:rPr>
              <a:t> (User Story, Screens, Constraints)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2. </a:t>
            </a:r>
            <a:r>
              <a:rPr b="1" sz="2200">
                <a:latin typeface="Frutiger for ZKB Light"/>
              </a:rPr>
              <a:t>Plan</a:t>
            </a:r>
            <a:r>
              <a:rPr sz="2200">
                <a:latin typeface="Frutiger for ZKB Light"/>
              </a:rPr>
              <a:t> (Schritte als Markdown-Checkliste)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3. </a:t>
            </a:r>
            <a:r>
              <a:rPr b="1" sz="2200">
                <a:latin typeface="Frutiger for ZKB Light"/>
              </a:rPr>
              <a:t>Implementierung</a:t>
            </a:r>
            <a:r>
              <a:rPr sz="2200">
                <a:latin typeface="Frutiger for ZKB Light"/>
              </a:rPr>
              <a:t> (kleine Iterationen, PR-fähig)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4. </a:t>
            </a:r>
            <a:r>
              <a:rPr b="1" sz="2200">
                <a:latin typeface="Frutiger for ZKB Light"/>
              </a:rPr>
              <a:t>Tests/QA</a:t>
            </a:r>
            <a:r>
              <a:rPr sz="2200">
                <a:latin typeface="Frutiger for ZKB Light"/>
              </a:rPr>
              <a:t> (Unit + E2E + Sonar)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5. </a:t>
            </a:r>
            <a:r>
              <a:rPr b="1" sz="2200">
                <a:latin typeface="Frutiger for ZKB Light"/>
              </a:rPr>
              <a:t>Review</a:t>
            </a:r>
            <a:r>
              <a:rPr sz="2200">
                <a:latin typeface="Frutiger for ZKB Light"/>
              </a:rPr>
              <a:t> (Mensch prüft Architektur, Security, Edge Cases)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6. </a:t>
            </a:r>
            <a:r>
              <a:rPr b="1" sz="2200">
                <a:latin typeface="Frutiger for ZKB Light"/>
              </a:rPr>
              <a:t>Stabilisieren</a:t>
            </a:r>
            <a:r>
              <a:rPr sz="2200">
                <a:latin typeface="Frutiger for ZKB Light"/>
              </a:rPr>
              <a:t> (Refactor, Naming, Doku)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Prompting-Beispiele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Implementierung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Feature X inkl. Frontend, Backend, Migration, Tests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Android App mit identischen Features wie Web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Qualität &amp; Fixes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Behebe alle Sonar Findings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Refactor: bessere Testbarkeit, einheitliche Struktur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Testing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Cypress E2E Tests, Coverage &gt; 80%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DevOps &amp; Doku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User Guide, Architekturdiagramm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AWS Deployment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Junie (IDE-zentriert)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04800" y="1879600"/>
            <a:ext cx="59690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565900" y="1879600"/>
            <a:ext cx="5969000" cy="4749800"/>
          </a:xfrm>
        </p:spPr>
        <p:txBody>
          <a:bodyPr/>
          <a:lstStyle/>
          <a:p/>
        </p:txBody>
      </p:sp>
      <p:pic>
        <p:nvPicPr>
          <p:cNvPr id="5" name="Picture 4" descr="Intell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2458581"/>
            <a:ext cx="5969000" cy="35918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ChatGPT (extern &amp; beratend)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04800" y="1879600"/>
            <a:ext cx="59690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565900" y="1879600"/>
            <a:ext cx="5969000" cy="4749800"/>
          </a:xfrm>
        </p:spPr>
        <p:txBody>
          <a:bodyPr/>
          <a:lstStyle/>
          <a:p/>
        </p:txBody>
      </p:sp>
      <p:pic>
        <p:nvPicPr>
          <p:cNvPr id="5" name="Picture 4" descr="ChatG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2149173"/>
            <a:ext cx="5969000" cy="4210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UX-Verbesserung durch 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04800" y="1879600"/>
            <a:ext cx="59690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565900" y="1879600"/>
            <a:ext cx="5969000" cy="4749800"/>
          </a:xfrm>
        </p:spPr>
        <p:txBody>
          <a:bodyPr/>
          <a:lstStyle/>
          <a:p/>
        </p:txBody>
      </p:sp>
      <p:pic>
        <p:nvPicPr>
          <p:cNvPr id="5" name="Picture 4" descr="DashboardPropos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2264833"/>
            <a:ext cx="5969000" cy="3979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Design-Vorschlag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Resultat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Modernes UI</a:t>
            </a:r>
            <a:r>
              <a:rPr sz="2200">
                <a:latin typeface="Frutiger for ZKB Light"/>
              </a:rPr>
              <a:t> und konsistente UX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Aktueller Tech Stack</a:t>
            </a:r>
            <a:r>
              <a:rPr sz="2200">
                <a:latin typeface="Frutiger for ZKB Light"/>
              </a:rPr>
              <a:t> (Angular/Spring Boot/Android-Compose)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Hohe Code-Qualität</a:t>
            </a:r>
            <a:r>
              <a:rPr sz="2200">
                <a:latin typeface="Frutiger for ZKB Light"/>
              </a:rPr>
              <a:t> (Sonar/Qodana)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Automatisierte Tests</a:t>
            </a:r>
            <a:r>
              <a:rPr sz="2200">
                <a:latin typeface="Frutiger for ZKB Light"/>
              </a:rPr>
              <a:t> (Backend + UI E2E)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Automatisierte Pipelines</a:t>
            </a:r>
            <a:r>
              <a:rPr sz="2200">
                <a:latin typeface="Frutiger for ZKB Light"/>
              </a:rPr>
              <a:t> (Build/Test)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Erfahrung</a:t>
            </a:r>
            <a:r>
              <a:rPr sz="2200">
                <a:latin typeface="Frutiger for ZKB Light"/>
              </a:rPr>
              <a:t>: deutlich schneller als klassischer Ansatz (&gt; Faktor 2)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Bonus</a:t>
            </a:r>
            <a:r>
              <a:rPr sz="2200">
                <a:latin typeface="Frutiger for ZKB Light"/>
              </a:rPr>
              <a:t>: schnellere Einarbeitung in neue Technologien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Einschränkungen im Firmenumfeld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Security &amp; Compliance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Keine Kundendaten extern, Prompt-Sanitizing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Tool-Vorgaben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Freigaben, Policies, On-Prem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Technologie-Gap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Verzögerter Zugriff auf aktuelle Modelle/Features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Know-how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Prompting-Kompetenz + Code Review bleibt Pflicht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Fazit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AI ist produktiv</a:t>
            </a:r>
            <a:r>
              <a:rPr sz="2200">
                <a:latin typeface="Frutiger for ZKB Light"/>
              </a:rPr>
              <a:t>: stark bei Prototyp + QA + Refactoring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Junie + ChatGPT</a:t>
            </a:r>
            <a:r>
              <a:rPr sz="2200">
                <a:latin typeface="Frutiger for ZKB Light"/>
              </a:rPr>
              <a:t> ergänzen sich: Implementierung vs. Review/UX/Doku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Weniger Routine</a:t>
            </a:r>
            <a:r>
              <a:rPr sz="2200">
                <a:latin typeface="Frutiger for ZKB Light"/>
              </a:rPr>
              <a:t>, mehr Fokus auf Architektur &amp; Qualität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Ausblick</a:t>
            </a:r>
            <a:r>
              <a:rPr sz="2200">
                <a:latin typeface="Frutiger for ZKB Light"/>
              </a:rPr>
              <a:t>: AI-gestützte Entwicklung wird Standard – Prozesse müssen mitziehen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## Schneller bauen. Besser verstehen. Qualität sichern.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### Mit Junie AI &amp; ChatGPT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Impression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04800" y="1879600"/>
            <a:ext cx="59690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565900" y="1879600"/>
            <a:ext cx="5969000" cy="4749800"/>
          </a:xfrm>
        </p:spPr>
        <p:txBody>
          <a:bodyPr/>
          <a:lstStyle/>
          <a:p/>
        </p:txBody>
      </p:sp>
      <p:pic>
        <p:nvPicPr>
          <p:cNvPr id="5" name="Picture 4" descr="AiRace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2264833"/>
            <a:ext cx="5969000" cy="3979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Etappenziel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Ziel &amp;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Was du siehst:</a:t>
            </a:r>
            <a:r>
              <a:rPr sz="2200">
                <a:latin typeface="Frutiger for ZKB Light"/>
              </a:rPr>
              <a:t> Web + Android App, gleiches Backend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Was du mitnimmst: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AI beschleunigt Umsetzung und QA massiv</a:t>
            </a:r>
          </a:p>
          <a:p>
            <a:pPr lvl="1">
              <a:defRPr sz="1800">
                <a:latin typeface="Frutiger for ZKB Light"/>
              </a:defRPr>
            </a:pPr>
            <a:r>
              <a:rPr b="1" sz="1800">
                <a:latin typeface="Frutiger for ZKB Light"/>
              </a:rPr>
              <a:t>Junie</a:t>
            </a:r>
            <a:r>
              <a:rPr sz="1800">
                <a:latin typeface="Frutiger for ZKB Light"/>
              </a:rPr>
              <a:t> = IDE-nah (Code/Test/Refactoring)</a:t>
            </a:r>
          </a:p>
          <a:p>
            <a:pPr lvl="1">
              <a:defRPr sz="1800">
                <a:latin typeface="Frutiger for ZKB Light"/>
              </a:defRPr>
            </a:pPr>
            <a:r>
              <a:rPr b="1" sz="1800">
                <a:latin typeface="Frutiger for ZKB Light"/>
              </a:rPr>
              <a:t>ChatGPT</a:t>
            </a:r>
            <a:r>
              <a:rPr sz="1800">
                <a:latin typeface="Frutiger for ZKB Light"/>
              </a:rPr>
              <a:t> = Konzept/UX/Review/Doku</a:t>
            </a:r>
          </a:p>
          <a:p>
            <a:pPr lvl="1">
              <a:defRPr sz="1800">
                <a:latin typeface="Frutiger for ZKB Light"/>
              </a:defRPr>
            </a:pPr>
            <a:r>
              <a:rPr b="1" sz="1800">
                <a:latin typeface="Frutiger for ZKB Light"/>
              </a:rPr>
              <a:t>Verantwortung bleibt beim Entwickler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Anhang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&lt;https://www.goodone.ch&gt;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&lt;https://github.com/JuergGood/angularai.git&gt;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&lt;https://sonarcloud.io/summary/overall?id=JuergGood_angularai&gt;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Architektur – Logisch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Clients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Angular Web-UI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Android App (Jetpack Compose)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Testdaten-Generator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Backend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Java, Spring Boot REST API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Persistenz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PostgreSQL (AWS RDS)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Lokal: H2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QA Artefakte (Beispiele)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Cypress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pic>
        <p:nvPicPr>
          <p:cNvPr id="4" name="Picture 3" descr="CypressTes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1" y="1879600"/>
            <a:ext cx="9044638" cy="474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Sonar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pic>
        <p:nvPicPr>
          <p:cNvPr id="4" name="Picture 3" descr="Sonar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9" y="1879600"/>
            <a:ext cx="9375042" cy="474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Tech Stack &amp; Umfang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Ebene | Technologien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Backend</a:t>
            </a:r>
            <a:r>
              <a:rPr sz="2200">
                <a:latin typeface="Frutiger for ZKB Light"/>
              </a:rPr>
              <a:t> | Java 21, Spring Boot, JPA, Security, Maven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Frontend</a:t>
            </a:r>
            <a:r>
              <a:rPr sz="2200">
                <a:latin typeface="Frutiger for ZKB Light"/>
              </a:rPr>
              <a:t> | Angular, TypeScript, Material, Signals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Mobile</a:t>
            </a:r>
            <a:r>
              <a:rPr sz="2200">
                <a:latin typeface="Frutiger for ZKB Light"/>
              </a:rPr>
              <a:t> | Android (Jetpack Compose, Kotlin)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DevOps</a:t>
            </a:r>
            <a:r>
              <a:rPr sz="2200">
                <a:latin typeface="Frutiger for ZKB Light"/>
              </a:rPr>
              <a:t> | Docker, AWS RDS/Fargate, SonarCloud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Komponente | Dateien | Ca. LOC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Demo &amp; Kontext</a:t>
            </a:r>
            <a:r>
              <a:rPr sz="2200">
                <a:latin typeface="Frutiger for ZKB Light"/>
              </a:rPr>
              <a:t> (GoodOne Web &amp; Android)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AI-Werkzeuge</a:t>
            </a:r>
            <a:r>
              <a:rPr sz="2200">
                <a:latin typeface="Frutiger for ZKB Light"/>
              </a:rPr>
              <a:t> (Junie, ChatGPT, IDE-Setup)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Praxis</a:t>
            </a:r>
            <a:r>
              <a:rPr sz="2200">
                <a:latin typeface="Frutiger for ZKB Light"/>
              </a:rPr>
              <a:t> (Vorgehen, Prompting, Beispiele)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Einordnung</a:t>
            </a:r>
            <a:r>
              <a:rPr sz="2200">
                <a:latin typeface="Frutiger for ZKB Light"/>
              </a:rPr>
              <a:t> (Grenzen im Firmenumfeld, Fazit)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Backend</a:t>
            </a:r>
            <a:r>
              <a:rPr sz="2200">
                <a:latin typeface="Frutiger for ZKB Light"/>
              </a:rPr>
              <a:t> | 42 | ~2'400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Frontend</a:t>
            </a:r>
            <a:r>
              <a:rPr sz="2200">
                <a:latin typeface="Frutiger for ZKB Light"/>
              </a:rPr>
              <a:t> | 43+ | ~5'300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Android</a:t>
            </a:r>
            <a:r>
              <a:rPr sz="2200">
                <a:latin typeface="Frutiger for ZKB Light"/>
              </a:rPr>
              <a:t> | 147 | ~7'900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Total</a:t>
            </a:r>
            <a:r>
              <a:rPr sz="2200">
                <a:latin typeface="Frutiger for ZKB Light"/>
              </a:rPr>
              <a:t> | </a:t>
            </a:r>
            <a:r>
              <a:rPr b="1" sz="2200">
                <a:latin typeface="Frutiger for ZKB Light"/>
              </a:rPr>
              <a:t>~240+</a:t>
            </a:r>
            <a:r>
              <a:rPr sz="2200">
                <a:latin typeface="Frutiger for ZKB Light"/>
              </a:rPr>
              <a:t> | </a:t>
            </a:r>
            <a:r>
              <a:rPr b="1" sz="2200">
                <a:latin typeface="Frutiger for ZKB Light"/>
              </a:rPr>
              <a:t>~16'500+</a:t>
            </a:r>
            <a:r>
              <a:rPr sz="2200">
                <a:latin typeface="Frutiger for ZKB Light"/>
              </a:rPr>
              <a:t> |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Qualitätssicherung (QA) 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Bereich | Werkzeuge | Metrik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|:--|:--|:--|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Backend</a:t>
            </a:r>
            <a:r>
              <a:rPr sz="2200">
                <a:latin typeface="Frutiger for ZKB Light"/>
              </a:rPr>
              <a:t> | JUnit 5, Mockito, JaCoCo | ~82% Zeilen-Abdeckung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Frontend</a:t>
            </a:r>
            <a:r>
              <a:rPr sz="2200">
                <a:latin typeface="Frutiger for ZKB Light"/>
              </a:rPr>
              <a:t> | Vitest, Cypress, NYC | ~81% Zeilen-Abdeckung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Analyse</a:t>
            </a:r>
            <a:r>
              <a:rPr sz="2200">
                <a:latin typeface="Frutiger for ZKB Light"/>
              </a:rPr>
              <a:t> | SonarCloud, Qodana | Clean Code / A-Rating |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| </a:t>
            </a:r>
            <a:r>
              <a:rPr b="1" sz="2200">
                <a:latin typeface="Frutiger for ZKB Light"/>
              </a:rPr>
              <a:t>Automatisierung</a:t>
            </a:r>
            <a:r>
              <a:rPr sz="2200">
                <a:latin typeface="Frutiger for ZKB Light"/>
              </a:rPr>
              <a:t> | GitHub Actions | Automatisierter Build &amp; Test |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Management-Takeaway: AI in der Software-Entwicklung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Schneller</a:t>
            </a:r>
            <a:r>
              <a:rPr sz="2200">
                <a:latin typeface="Frutiger for ZKB Light"/>
              </a:rPr>
              <a:t>: Features, Fixes und QA in kürzerer Zeit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Besser</a:t>
            </a:r>
            <a:r>
              <a:rPr sz="2200">
                <a:latin typeface="Frutiger for ZKB Light"/>
              </a:rPr>
              <a:t>: Tests &amp; Code-Qualität von Anfang an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Skalierbar</a:t>
            </a:r>
            <a:r>
              <a:rPr sz="2200">
                <a:latin typeface="Frutiger for ZKB Light"/>
              </a:rPr>
              <a:t>: Gleiches Vorgehen für Web &amp; Mobile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Kontrolliert</a:t>
            </a:r>
            <a:r>
              <a:rPr sz="2200">
                <a:latin typeface="Frutiger for ZKB Light"/>
              </a:rPr>
              <a:t>: Entwickler entscheidet, AI unterstützt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Executive Summary – AI-gestützte Software-Entwicklung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Produktivität</a:t>
            </a:r>
            <a:r>
              <a:rPr sz="2200">
                <a:latin typeface="Frutiger for ZKB Light"/>
              </a:rPr>
              <a:t>: Deutlich schnellere Umsetzung von Features &amp; Fixes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Qualität</a:t>
            </a:r>
            <a:r>
              <a:rPr sz="2200">
                <a:latin typeface="Frutiger for ZKB Light"/>
              </a:rPr>
              <a:t>: Tests und Code-Reviews von Beginn an integriert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Skalierung</a:t>
            </a:r>
            <a:r>
              <a:rPr sz="2200">
                <a:latin typeface="Frutiger for ZKB Light"/>
              </a:rPr>
              <a:t>: Gleiches Vorgehen für Web, Mobile &amp; Backend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Risiko</a:t>
            </a:r>
            <a:r>
              <a:rPr sz="2200">
                <a:latin typeface="Frutiger for ZKB Light"/>
              </a:rPr>
              <a:t>: Entwickler behält Kontrolle, klare Leitplanken nötig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Empfehlung</a:t>
            </a:r>
            <a:r>
              <a:rPr sz="2200">
                <a:latin typeface="Frutiger for ZKB Light"/>
              </a:rPr>
              <a:t>: AI gezielt im Entwicklungsprozess verankern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35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Frontends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04800" y="1879600"/>
            <a:ext cx="59690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565900" y="1879600"/>
            <a:ext cx="5969000" cy="4749800"/>
          </a:xfrm>
        </p:spPr>
        <p:txBody>
          <a:bodyPr/>
          <a:lstStyle/>
          <a:p/>
        </p:txBody>
      </p:sp>
      <p:pic>
        <p:nvPicPr>
          <p:cNvPr id="5" name="Picture 4" descr="AndroidAp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80" y="1879600"/>
            <a:ext cx="3179240" cy="474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Android App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Erwartungen übertroffen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04800" y="1879600"/>
            <a:ext cx="59690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565900" y="1879600"/>
            <a:ext cx="5969000" cy="4749800"/>
          </a:xfrm>
        </p:spPr>
        <p:txBody>
          <a:bodyPr/>
          <a:lstStyle/>
          <a:p/>
        </p:txBody>
      </p:sp>
      <p:pic>
        <p:nvPicPr>
          <p:cNvPr id="5" name="Picture 4" descr="DashboardImplemen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954" y="1879600"/>
            <a:ext cx="5654892" cy="474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b="1" sz="900">
                <a:latin typeface="Frutiger for ZKB Light"/>
              </a:rPr>
              <a:t>Resultat:</a:t>
            </a:r>
            <a:r>
              <a:rPr sz="900">
                <a:latin typeface="Frutiger for ZKB Light"/>
              </a:rPr>
              <a:t> Web + Android on top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Initiale Aufgabe an die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Ziele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Spring Boot Backend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Angular Frontend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Benutzerverwaltung (Profil + Login)</a:t>
            </a:r>
          </a:p>
          <a:p>
            <a:pPr>
              <a:defRPr sz="2200">
                <a:latin typeface="Frutiger for ZKB Light"/>
              </a:defRPr>
            </a:pPr>
            <a:r>
              <a:rPr b="1" sz="2200">
                <a:latin typeface="Frutiger for ZKB Light"/>
              </a:rPr>
              <a:t>Erster Plan (AI-generiert)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Projekte initialisieren (backend, frontend)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Entity/Repository + REST API (CRUD + Login)</a:t>
            </a:r>
          </a:p>
          <a:p>
            <a:pPr lvl="1">
              <a:defRPr sz="1800">
                <a:latin typeface="Frutiger for ZKB Light"/>
              </a:defRPr>
            </a:pPr>
            <a:r>
              <a:rPr sz="1800">
                <a:latin typeface="Frutiger for ZKB Light"/>
              </a:rPr>
              <a:t>Frontend Services + Login + Profilseite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Demo: Was ich live zeige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 wrap="square"/>
          <a:lstStyle/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Produkt (www.goodone.ch)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Code-Generierung &amp; Iterationen in der IDE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UI E2E Tests (Cypress) + Fixes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Refactoring / Clean Code (Sonar/Qodana)</a:t>
            </a:r>
          </a:p>
          <a:p>
            <a:pPr>
              <a:defRPr sz="2200">
                <a:latin typeface="Frutiger for ZKB Light"/>
              </a:defRPr>
            </a:pPr>
            <a:r>
              <a:rPr sz="2200">
                <a:latin typeface="Frutiger for ZKB Light"/>
              </a:rPr>
              <a:t>Doku/Diagramme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Architektur – Infrastruktur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pic>
        <p:nvPicPr>
          <p:cNvPr id="4" name="Picture 3" descr="architecture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5" y="1879600"/>
            <a:ext cx="5802749" cy="474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2100"/>
            <a:ext cx="10185400" cy="863600"/>
          </a:xfrm>
        </p:spPr>
        <p:txBody>
          <a:bodyPr/>
          <a:lstStyle/>
          <a:p>
            <a:pPr algn="l">
              <a:defRPr sz="2400" b="1">
                <a:solidFill>
                  <a:srgbClr val="003CD3"/>
                </a:solidFill>
                <a:latin typeface="Frutiger for ZKB Light"/>
              </a:defRPr>
            </a:pPr>
            <a:r>
              <a:t>AI-unterstützte Entwicklung: Wo hilft was?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79600"/>
            <a:ext cx="10185400" cy="4749800"/>
          </a:xfrm>
        </p:spPr>
        <p:txBody>
          <a:bodyPr/>
          <a:lstStyle/>
          <a:p/>
        </p:txBody>
      </p:sp>
      <p:pic>
        <p:nvPicPr>
          <p:cNvPr id="4" name="Picture 3" descr="Intell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37" y="1879600"/>
            <a:ext cx="7893326" cy="474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794500"/>
            <a:ext cx="127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>
                <a:solidFill>
                  <a:srgbClr val="003CD3"/>
                </a:solidFill>
                <a:latin typeface="Frutiger for ZKB Light"/>
              </a:defRPr>
            </a:pPr>
            <a:r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794500"/>
            <a:ext cx="76200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808080"/>
                </a:solidFill>
                <a:latin typeface="Frutiger for ZKB Light"/>
              </a:defRPr>
            </a:pPr>
            <a:r>
              <a:rPr sz="900">
                <a:latin typeface="Frutiger for ZKB Light"/>
              </a:rPr>
              <a:t>AngularAI - Softwareentwicklung mit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Frutiger for ZKB Light"/>
        <a:ea typeface="Frutiger for ZKB Light"/>
        <a:cs typeface="Frutiger for ZKB Light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utiger for ZKB Light"/>
        <a:ea typeface="Frutiger for ZKB Light"/>
        <a:cs typeface="Frutiger for ZKB Light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2017-06-05T14:10:58Z</dcterms:created>
  <dc:creator>Jesse Rosenthal</dc:creator>
  <cp:lastModifiedBy>Jesse Rosenthal</cp:lastModifiedBy>
  <dcterms:modified xsi:type="dcterms:W3CDTF">2022-01-02T22:49:03Z</dcterms:modified>
  <cp:revision>5</cp:revision>
  <dc:title>Title</dc:title>
</cp:coreProperties>
</file>